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69" r:id="rId5"/>
    <p:sldId id="261" r:id="rId6"/>
    <p:sldId id="259" r:id="rId7"/>
    <p:sldId id="262" r:id="rId8"/>
    <p:sldId id="260" r:id="rId9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4B44"/>
    <a:srgbClr val="002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0A0291-6F7E-2268-3E10-EB7C1A70E824}" v="24" dt="2026-02-23T09:33:44.4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 Baker" userId="S::edward.baker@oxfordarchaeology.com::590a178a-f38b-443a-afef-025c84b43008" providerId="AD" clId="Web-{130A0291-6F7E-2268-3E10-EB7C1A70E824}"/>
    <pc:docChg chg="delSld modSld">
      <pc:chgData name="Ned Baker" userId="S::edward.baker@oxfordarchaeology.com::590a178a-f38b-443a-afef-025c84b43008" providerId="AD" clId="Web-{130A0291-6F7E-2268-3E10-EB7C1A70E824}" dt="2026-02-23T09:33:39.357" v="15" actId="20577"/>
      <pc:docMkLst>
        <pc:docMk/>
      </pc:docMkLst>
      <pc:sldChg chg="del">
        <pc:chgData name="Ned Baker" userId="S::edward.baker@oxfordarchaeology.com::590a178a-f38b-443a-afef-025c84b43008" providerId="AD" clId="Web-{130A0291-6F7E-2268-3E10-EB7C1A70E824}" dt="2026-02-23T09:32:31.450" v="3"/>
        <pc:sldMkLst>
          <pc:docMk/>
          <pc:sldMk cId="109857222" sldId="256"/>
        </pc:sldMkLst>
      </pc:sldChg>
      <pc:sldChg chg="del">
        <pc:chgData name="Ned Baker" userId="S::edward.baker@oxfordarchaeology.com::590a178a-f38b-443a-afef-025c84b43008" providerId="AD" clId="Web-{130A0291-6F7E-2268-3E10-EB7C1A70E824}" dt="2026-02-23T09:32:31.044" v="2"/>
        <pc:sldMkLst>
          <pc:docMk/>
          <pc:sldMk cId="2056394247" sldId="257"/>
        </pc:sldMkLst>
      </pc:sldChg>
      <pc:sldChg chg="del">
        <pc:chgData name="Ned Baker" userId="S::edward.baker@oxfordarchaeology.com::590a178a-f38b-443a-afef-025c84b43008" providerId="AD" clId="Web-{130A0291-6F7E-2268-3E10-EB7C1A70E824}" dt="2026-02-23T09:32:30.950" v="1"/>
        <pc:sldMkLst>
          <pc:docMk/>
          <pc:sldMk cId="2348298713" sldId="258"/>
        </pc:sldMkLst>
      </pc:sldChg>
      <pc:sldChg chg="del">
        <pc:chgData name="Ned Baker" userId="S::edward.baker@oxfordarchaeology.com::590a178a-f38b-443a-afef-025c84b43008" providerId="AD" clId="Web-{130A0291-6F7E-2268-3E10-EB7C1A70E824}" dt="2026-02-23T09:32:32.794" v="6"/>
        <pc:sldMkLst>
          <pc:docMk/>
          <pc:sldMk cId="2514175764" sldId="263"/>
        </pc:sldMkLst>
      </pc:sldChg>
      <pc:sldChg chg="del">
        <pc:chgData name="Ned Baker" userId="S::edward.baker@oxfordarchaeology.com::590a178a-f38b-443a-afef-025c84b43008" providerId="AD" clId="Web-{130A0291-6F7E-2268-3E10-EB7C1A70E824}" dt="2026-02-23T09:32:31.903" v="4"/>
        <pc:sldMkLst>
          <pc:docMk/>
          <pc:sldMk cId="3146005194" sldId="264"/>
        </pc:sldMkLst>
      </pc:sldChg>
      <pc:sldChg chg="del">
        <pc:chgData name="Ned Baker" userId="S::edward.baker@oxfordarchaeology.com::590a178a-f38b-443a-afef-025c84b43008" providerId="AD" clId="Web-{130A0291-6F7E-2268-3E10-EB7C1A70E824}" dt="2026-02-23T09:32:32.294" v="5"/>
        <pc:sldMkLst>
          <pc:docMk/>
          <pc:sldMk cId="128695648" sldId="265"/>
        </pc:sldMkLst>
      </pc:sldChg>
      <pc:sldChg chg="del">
        <pc:chgData name="Ned Baker" userId="S::edward.baker@oxfordarchaeology.com::590a178a-f38b-443a-afef-025c84b43008" providerId="AD" clId="Web-{130A0291-6F7E-2268-3E10-EB7C1A70E824}" dt="2026-02-23T09:32:29.965" v="0"/>
        <pc:sldMkLst>
          <pc:docMk/>
          <pc:sldMk cId="329277566" sldId="267"/>
        </pc:sldMkLst>
      </pc:sldChg>
      <pc:sldChg chg="del">
        <pc:chgData name="Ned Baker" userId="S::edward.baker@oxfordarchaeology.com::590a178a-f38b-443a-afef-025c84b43008" providerId="AD" clId="Web-{130A0291-6F7E-2268-3E10-EB7C1A70E824}" dt="2026-02-23T09:32:33.137" v="7"/>
        <pc:sldMkLst>
          <pc:docMk/>
          <pc:sldMk cId="2698887185" sldId="268"/>
        </pc:sldMkLst>
      </pc:sldChg>
      <pc:sldChg chg="modSp">
        <pc:chgData name="Ned Baker" userId="S::edward.baker@oxfordarchaeology.com::590a178a-f38b-443a-afef-025c84b43008" providerId="AD" clId="Web-{130A0291-6F7E-2268-3E10-EB7C1A70E824}" dt="2026-02-23T09:33:39.357" v="15" actId="20577"/>
        <pc:sldMkLst>
          <pc:docMk/>
          <pc:sldMk cId="2242949835" sldId="269"/>
        </pc:sldMkLst>
        <pc:spChg chg="mod">
          <ac:chgData name="Ned Baker" userId="S::edward.baker@oxfordarchaeology.com::590a178a-f38b-443a-afef-025c84b43008" providerId="AD" clId="Web-{130A0291-6F7E-2268-3E10-EB7C1A70E824}" dt="2026-02-23T09:33:21.200" v="11" actId="20577"/>
          <ac:spMkLst>
            <pc:docMk/>
            <pc:sldMk cId="2242949835" sldId="269"/>
            <ac:spMk id="4" creationId="{B6348B38-7B35-46D5-3154-AD416EB7EB4E}"/>
          </ac:spMkLst>
        </pc:spChg>
        <pc:spChg chg="mod">
          <ac:chgData name="Ned Baker" userId="S::edward.baker@oxfordarchaeology.com::590a178a-f38b-443a-afef-025c84b43008" providerId="AD" clId="Web-{130A0291-6F7E-2268-3E10-EB7C1A70E824}" dt="2026-02-23T09:33:39.357" v="15" actId="20577"/>
          <ac:spMkLst>
            <pc:docMk/>
            <pc:sldMk cId="2242949835" sldId="269"/>
            <ac:spMk id="5" creationId="{8C8CB720-AEC1-FB0F-2D13-114CA3D47AA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8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0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0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/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8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6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6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35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2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3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4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82B54-BF58-9AE0-FE4A-6B539E5A0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A1626527-C304-0768-ED71-AD45EBEE5D09}"/>
              </a:ext>
            </a:extLst>
          </p:cNvPr>
          <p:cNvSpPr/>
          <p:nvPr/>
        </p:nvSpPr>
        <p:spPr>
          <a:xfrm>
            <a:off x="5111882" y="2943075"/>
            <a:ext cx="4705630" cy="291048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F4B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DE4A31-8460-391F-71FC-0F5BCDA97BE3}"/>
              </a:ext>
            </a:extLst>
          </p:cNvPr>
          <p:cNvSpPr/>
          <p:nvPr/>
        </p:nvSpPr>
        <p:spPr>
          <a:xfrm>
            <a:off x="117357" y="2930248"/>
            <a:ext cx="4705630" cy="291048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F4B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A27CC-8976-8E66-BECF-E46B099AF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588" y="1146946"/>
            <a:ext cx="7609397" cy="1325563"/>
          </a:xfrm>
        </p:spPr>
        <p:txBody>
          <a:bodyPr>
            <a:noAutofit/>
          </a:bodyPr>
          <a:lstStyle/>
          <a:p>
            <a:pPr algn="ctr"/>
            <a:r>
              <a:rPr lang="en-GB" sz="8000" b="1" noProof="0" dirty="0">
                <a:ea typeface="Calibri Light"/>
                <a:cs typeface="Calibri Light"/>
              </a:rPr>
              <a:t>Where did this come from?</a:t>
            </a:r>
            <a:endParaRPr lang="en-GB" sz="8000" noProof="0" dirty="0">
              <a:ea typeface="Calibri Light"/>
              <a:cs typeface="Calibri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8CB720-AEC1-FB0F-2D13-114CA3D47AA9}"/>
              </a:ext>
            </a:extLst>
          </p:cNvPr>
          <p:cNvSpPr txBox="1"/>
          <p:nvPr/>
        </p:nvSpPr>
        <p:spPr>
          <a:xfrm>
            <a:off x="355632" y="3467295"/>
            <a:ext cx="4215538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300" noProof="0" dirty="0"/>
              <a:t>Have a look at the pictures of things we have found on site at Brougham and match them up to where they may have come from across the Roman Empire!</a:t>
            </a:r>
            <a:endParaRPr lang="en-GB" sz="2300" noProof="0" dirty="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348B38-7B35-46D5-3154-AD416EB7EB4E}"/>
              </a:ext>
            </a:extLst>
          </p:cNvPr>
          <p:cNvSpPr txBox="1"/>
          <p:nvPr/>
        </p:nvSpPr>
        <p:spPr>
          <a:xfrm>
            <a:off x="10081328" y="8043"/>
            <a:ext cx="1723902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i="1" noProof="0" dirty="0">
                <a:ea typeface="Calibri"/>
                <a:cs typeface="Calibri"/>
              </a:rPr>
              <a:t>This activity works best with a map of Europe or the Roman Empire.</a:t>
            </a:r>
            <a:endParaRPr lang="en-GB" noProof="0" dirty="0">
              <a:ea typeface="Calibri"/>
              <a:cs typeface="Calibri"/>
            </a:endParaRPr>
          </a:p>
          <a:p>
            <a:endParaRPr lang="en-GB" noProof="0" dirty="0">
              <a:ea typeface="Calibri"/>
              <a:cs typeface="Calibri"/>
            </a:endParaRPr>
          </a:p>
          <a:p>
            <a:r>
              <a:rPr lang="en-GB" i="1" noProof="0" dirty="0">
                <a:ea typeface="Calibri"/>
                <a:cs typeface="Calibri"/>
              </a:rPr>
              <a:t>But can also be useful flash cards for learning about different objects.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AA6199-7C2A-80E9-D9CF-BBBF971D8796}"/>
              </a:ext>
            </a:extLst>
          </p:cNvPr>
          <p:cNvSpPr txBox="1"/>
          <p:nvPr/>
        </p:nvSpPr>
        <p:spPr>
          <a:xfrm>
            <a:off x="5396129" y="3267240"/>
            <a:ext cx="4215538" cy="22621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300" noProof="0" dirty="0"/>
              <a:t>You will need: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300" noProof="0" dirty="0"/>
              <a:t>A map of Europe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300" noProof="0" dirty="0"/>
              <a:t>Printed finds cards</a:t>
            </a:r>
          </a:p>
          <a:p>
            <a:pPr algn="ctr"/>
            <a:r>
              <a:rPr lang="en-GB" i="1" noProof="0" dirty="0"/>
              <a:t>The finds cards are on slides 2-5. The text matches the images in the slide above. You will need to print and stick them back-to-back.</a:t>
            </a:r>
            <a:endParaRPr lang="en-GB" i="1" noProof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2949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A99908-A9DE-C7FF-EB6C-B60D1A3CA6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392749"/>
              </p:ext>
            </p:extLst>
          </p:nvPr>
        </p:nvGraphicFramePr>
        <p:xfrm>
          <a:off x="-9896" y="9896"/>
          <a:ext cx="9926612" cy="6847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3306">
                  <a:extLst>
                    <a:ext uri="{9D8B030D-6E8A-4147-A177-3AD203B41FA5}">
                      <a16:colId xmlns:a16="http://schemas.microsoft.com/office/drawing/2014/main" val="179390812"/>
                    </a:ext>
                  </a:extLst>
                </a:gridCol>
                <a:gridCol w="4963306">
                  <a:extLst>
                    <a:ext uri="{9D8B030D-6E8A-4147-A177-3AD203B41FA5}">
                      <a16:colId xmlns:a16="http://schemas.microsoft.com/office/drawing/2014/main" val="2305593195"/>
                    </a:ext>
                  </a:extLst>
                </a:gridCol>
              </a:tblGrid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Samian Hunting Scene Bowl (OR 5591) Photograph</a:t>
                      </a: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Nene Valley Colour Coated Ware Jar Photograph</a:t>
                      </a:r>
                      <a:endParaRPr lang="en-GB" noProof="0" dirty="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3206521"/>
                  </a:ext>
                </a:extLst>
              </a:tr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Cup Photograph (OR 7734) Photograph</a:t>
                      </a:r>
                      <a:endParaRPr lang="en-GB" noProof="0" dirty="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Amber Bead (OR 9962) Photograph</a:t>
                      </a: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405585"/>
                  </a:ext>
                </a:extLst>
              </a:tr>
            </a:tbl>
          </a:graphicData>
        </a:graphic>
      </p:graphicFrame>
      <p:pic>
        <p:nvPicPr>
          <p:cNvPr id="2" name="Picture 1" descr="A broken pottery bowl and pieces of it&#10;&#10;AI-generated content may be incorrect.">
            <a:extLst>
              <a:ext uri="{FF2B5EF4-FFF2-40B4-BE49-F238E27FC236}">
                <a16:creationId xmlns:a16="http://schemas.microsoft.com/office/drawing/2014/main" id="{0CB15B47-512E-3F45-ABAE-2B18FC59A0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82" t="18535" r="8962" b="13671"/>
          <a:stretch>
            <a:fillRect/>
          </a:stretch>
        </p:blipFill>
        <p:spPr>
          <a:xfrm>
            <a:off x="4949215" y="-1857"/>
            <a:ext cx="4971202" cy="3436282"/>
          </a:xfrm>
          <a:prstGeom prst="rect">
            <a:avLst/>
          </a:prstGeom>
        </p:spPr>
      </p:pic>
      <p:pic>
        <p:nvPicPr>
          <p:cNvPr id="3" name="Picture 2" descr="A broken bread on a white background&#10;&#10;AI-generated content may be incorrect.">
            <a:extLst>
              <a:ext uri="{FF2B5EF4-FFF2-40B4-BE49-F238E27FC236}">
                <a16:creationId xmlns:a16="http://schemas.microsoft.com/office/drawing/2014/main" id="{6B4B6231-6A90-6335-36EC-C152BC51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" t="3706" r="-12" b="3736"/>
          <a:stretch>
            <a:fillRect/>
          </a:stretch>
        </p:blipFill>
        <p:spPr>
          <a:xfrm>
            <a:off x="501" y="-2245"/>
            <a:ext cx="4959992" cy="3433120"/>
          </a:xfrm>
          <a:prstGeom prst="rect">
            <a:avLst/>
          </a:prstGeom>
        </p:spPr>
      </p:pic>
      <p:pic>
        <p:nvPicPr>
          <p:cNvPr id="4" name="Picture 3" descr="A broken cup with a handle&#10;&#10;AI-generated content may be incorrect.">
            <a:extLst>
              <a:ext uri="{FF2B5EF4-FFF2-40B4-BE49-F238E27FC236}">
                <a16:creationId xmlns:a16="http://schemas.microsoft.com/office/drawing/2014/main" id="{B2FC495C-247F-4173-2871-F9667C233D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" t="76" r="-398" b="6884"/>
          <a:stretch>
            <a:fillRect/>
          </a:stretch>
        </p:blipFill>
        <p:spPr>
          <a:xfrm>
            <a:off x="310" y="3431786"/>
            <a:ext cx="4971415" cy="3426219"/>
          </a:xfrm>
          <a:prstGeom prst="rect">
            <a:avLst/>
          </a:prstGeom>
        </p:spPr>
      </p:pic>
      <p:pic>
        <p:nvPicPr>
          <p:cNvPr id="6" name="Picture 5" descr="A round object with a hole&#10;&#10;AI-generated content may be incorrect.">
            <a:extLst>
              <a:ext uri="{FF2B5EF4-FFF2-40B4-BE49-F238E27FC236}">
                <a16:creationId xmlns:a16="http://schemas.microsoft.com/office/drawing/2014/main" id="{385166D2-03B8-440A-FA58-F8EFF846A7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" t="4316" r="-27" b="4176"/>
          <a:stretch>
            <a:fillRect/>
          </a:stretch>
        </p:blipFill>
        <p:spPr>
          <a:xfrm>
            <a:off x="4953930" y="3437359"/>
            <a:ext cx="4953868" cy="341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1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AE129EB-299C-147D-9C69-1A8C39E11E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470322"/>
              </p:ext>
            </p:extLst>
          </p:nvPr>
        </p:nvGraphicFramePr>
        <p:xfrm>
          <a:off x="-9896" y="9896"/>
          <a:ext cx="9926612" cy="6847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3306">
                  <a:extLst>
                    <a:ext uri="{9D8B030D-6E8A-4147-A177-3AD203B41FA5}">
                      <a16:colId xmlns:a16="http://schemas.microsoft.com/office/drawing/2014/main" val="179390812"/>
                    </a:ext>
                  </a:extLst>
                </a:gridCol>
                <a:gridCol w="4963306">
                  <a:extLst>
                    <a:ext uri="{9D8B030D-6E8A-4147-A177-3AD203B41FA5}">
                      <a16:colId xmlns:a16="http://schemas.microsoft.com/office/drawing/2014/main" val="2305593195"/>
                    </a:ext>
                  </a:extLst>
                </a:gridCol>
              </a:tblGrid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Samian Bowl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 Samian Ware is a type of shiny, red Roman pottery that was often decorated with pretty patterns and scenes. This bowl is decorated with a hunting scene!</a:t>
                      </a:r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This bowl was made in </a:t>
                      </a: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Central 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Gaul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France between 150-185 A.D. by a potter named Paternus.</a:t>
                      </a:r>
                      <a:endParaRPr lang="en-GB" noProof="0" dirty="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Nene Valley Ware Jar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 Nene Valley colour-coated ware is a type of Roman pottery that often has a smooth, dark surface. It was sometimes decorated with painted designs.</a:t>
                      </a:r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This jar was made near </a:t>
                      </a:r>
                      <a:r>
                        <a:rPr lang="en-GB" sz="2000" b="1" i="1" u="none" strike="noStrike" noProof="0" dirty="0" err="1">
                          <a:solidFill>
                            <a:srgbClr val="000000"/>
                          </a:solidFill>
                          <a:latin typeface="Calibri"/>
                        </a:rPr>
                        <a:t>Durobrivae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Peterborough in</a:t>
                      </a: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Britannia 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which we now call England. </a:t>
                      </a:r>
                      <a:endParaRPr lang="en-GB" noProof="0" dirty="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3206521"/>
                  </a:ext>
                </a:extLst>
              </a:tr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Cup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 This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</a:rPr>
                        <a:t> wine cup is decorated with a black coating called a slip and spirals applied by trailing lines of clay over the body of the vessel, a bit like piping icing over a cake. </a:t>
                      </a: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This cup was made in </a:t>
                      </a: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Central 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Gaul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Germany between 150-200 A.D.</a:t>
                      </a:r>
                      <a:endParaRPr lang="en-GB" noProof="0" dirty="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Amber Bead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 This bead is made from amber. Amber is a mineral made from tree sap that has hardened over millions of years.</a:t>
                      </a:r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This bead may have been made in </a:t>
                      </a: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Northern 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Italia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Northern Italy and Austria.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4055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60D755D-0FF0-550D-4645-E713462166E8}"/>
              </a:ext>
            </a:extLst>
          </p:cNvPr>
          <p:cNvSpPr txBox="1"/>
          <p:nvPr/>
        </p:nvSpPr>
        <p:spPr>
          <a:xfrm>
            <a:off x="10081328" y="8043"/>
            <a:ext cx="1723902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i="1" noProof="0" dirty="0">
                <a:ea typeface="Calibri"/>
                <a:cs typeface="Calibri"/>
              </a:rPr>
              <a:t>Print these A5, cut out and place back-to-back with corresponding photograph</a:t>
            </a:r>
          </a:p>
          <a:p>
            <a:r>
              <a:rPr lang="en-GB" i="1" noProof="0" dirty="0">
                <a:ea typeface="Calibri"/>
                <a:cs typeface="Calibri"/>
              </a:rPr>
              <a:t>before laminating</a:t>
            </a:r>
          </a:p>
        </p:txBody>
      </p:sp>
    </p:spTree>
    <p:extLst>
      <p:ext uri="{BB962C8B-B14F-4D97-AF65-F5344CB8AC3E}">
        <p14:creationId xmlns:p14="http://schemas.microsoft.com/office/powerpoint/2010/main" val="84801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88D07-528F-0515-8172-D23F502E2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B979D3D-27DF-2434-CACE-F2E0C68C4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400710"/>
              </p:ext>
            </p:extLst>
          </p:nvPr>
        </p:nvGraphicFramePr>
        <p:xfrm>
          <a:off x="-9896" y="9896"/>
          <a:ext cx="9926612" cy="6847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3306">
                  <a:extLst>
                    <a:ext uri="{9D8B030D-6E8A-4147-A177-3AD203B41FA5}">
                      <a16:colId xmlns:a16="http://schemas.microsoft.com/office/drawing/2014/main" val="179390812"/>
                    </a:ext>
                  </a:extLst>
                </a:gridCol>
                <a:gridCol w="4963306">
                  <a:extLst>
                    <a:ext uri="{9D8B030D-6E8A-4147-A177-3AD203B41FA5}">
                      <a16:colId xmlns:a16="http://schemas.microsoft.com/office/drawing/2014/main" val="2305593195"/>
                    </a:ext>
                  </a:extLst>
                </a:gridCol>
              </a:tblGrid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Bone Chape (OR 7835) Photograph</a:t>
                      </a:r>
                      <a:endParaRPr lang="en-GB" noProof="0" dirty="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Beads Photograph</a:t>
                      </a: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3206521"/>
                  </a:ext>
                </a:extLst>
              </a:tr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Samian Sphinx Photograph</a:t>
                      </a: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Coin (OR 5033) Photograph</a:t>
                      </a: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40558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EDD2A42-7467-6BE8-D155-13862FBAEC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01" b="3901"/>
          <a:stretch>
            <a:fillRect/>
          </a:stretch>
        </p:blipFill>
        <p:spPr>
          <a:xfrm>
            <a:off x="4955436" y="11962"/>
            <a:ext cx="4952362" cy="3424505"/>
          </a:xfrm>
          <a:prstGeom prst="rect">
            <a:avLst/>
          </a:prstGeom>
        </p:spPr>
      </p:pic>
      <p:pic>
        <p:nvPicPr>
          <p:cNvPr id="5" name="Picture 4" descr="A broken piece of clay&#10;&#10;AI-generated content may be incorrect.">
            <a:extLst>
              <a:ext uri="{FF2B5EF4-FFF2-40B4-BE49-F238E27FC236}">
                <a16:creationId xmlns:a16="http://schemas.microsoft.com/office/drawing/2014/main" id="{CA5DCB26-3DE6-CF67-83A8-C9992239D7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25" t="22998" r="21221" b="19095"/>
          <a:stretch>
            <a:fillRect/>
          </a:stretch>
        </p:blipFill>
        <p:spPr>
          <a:xfrm>
            <a:off x="-11402" y="3429928"/>
            <a:ext cx="4966149" cy="3430546"/>
          </a:xfrm>
          <a:prstGeom prst="rect">
            <a:avLst/>
          </a:prstGeom>
        </p:spPr>
      </p:pic>
      <p:pic>
        <p:nvPicPr>
          <p:cNvPr id="6" name="Picture 5" descr="A stone with a picture on it&#10;&#10;AI-generated content may be incorrect.">
            <a:extLst>
              <a:ext uri="{FF2B5EF4-FFF2-40B4-BE49-F238E27FC236}">
                <a16:creationId xmlns:a16="http://schemas.microsoft.com/office/drawing/2014/main" id="{403E9521-C155-D989-EED7-63E33E47C0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18" t="3724" r="314" b="3680"/>
          <a:stretch>
            <a:fillRect/>
          </a:stretch>
        </p:blipFill>
        <p:spPr>
          <a:xfrm>
            <a:off x="4951639" y="3437155"/>
            <a:ext cx="4958959" cy="3409861"/>
          </a:xfrm>
          <a:prstGeom prst="rect">
            <a:avLst/>
          </a:prstGeom>
        </p:spPr>
      </p:pic>
      <p:pic>
        <p:nvPicPr>
          <p:cNvPr id="7" name="Picture 6" descr="A group of pieces of broken objects&#10;&#10;AI-generated content may be incorrect.">
            <a:extLst>
              <a:ext uri="{FF2B5EF4-FFF2-40B4-BE49-F238E27FC236}">
                <a16:creationId xmlns:a16="http://schemas.microsoft.com/office/drawing/2014/main" id="{51FFFFBA-ABB7-5335-2ABA-7C1B4EC10CC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537" t="8717" r="6534" b="15625"/>
          <a:stretch>
            <a:fillRect/>
          </a:stretch>
        </p:blipFill>
        <p:spPr>
          <a:xfrm>
            <a:off x="-8376" y="-1566"/>
            <a:ext cx="4961505" cy="343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3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57ADC-297B-E6E4-8E9E-20371C32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1C30877-2824-FD95-1C03-4875517E8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091052"/>
              </p:ext>
            </p:extLst>
          </p:nvPr>
        </p:nvGraphicFramePr>
        <p:xfrm>
          <a:off x="-9896" y="9896"/>
          <a:ext cx="9947372" cy="6847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3686">
                  <a:extLst>
                    <a:ext uri="{9D8B030D-6E8A-4147-A177-3AD203B41FA5}">
                      <a16:colId xmlns:a16="http://schemas.microsoft.com/office/drawing/2014/main" val="179390812"/>
                    </a:ext>
                  </a:extLst>
                </a:gridCol>
                <a:gridCol w="4973686">
                  <a:extLst>
                    <a:ext uri="{9D8B030D-6E8A-4147-A177-3AD203B41FA5}">
                      <a16:colId xmlns:a16="http://schemas.microsoft.com/office/drawing/2014/main" val="2305593195"/>
                    </a:ext>
                  </a:extLst>
                </a:gridCol>
              </a:tblGrid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Bone Chape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 A bone chape is a piece of bone used to strengthen or decorate the end of a dagger sheath. It helped protect the tip and often had simple designs carved into it.</a:t>
                      </a:r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This chape is like one found in </a:t>
                      </a: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Eastern 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Gaul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Germany.</a:t>
                      </a:r>
                      <a:endParaRPr lang="en-GB" noProof="0" dirty="0"/>
                    </a:p>
                  </a:txBody>
                  <a:tcPr marT="91440" marB="9144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Beads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 Roman beads were used to make a variety of different types of jewellery, especially necklaces and bracelets. They come in lots of shapes, sizes, and materials.</a:t>
                      </a:r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Some of these beads will have been made in 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Dacia, Moesia, 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and</a:t>
                      </a: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Thrace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Romania and Bulgaria.</a:t>
                      </a:r>
                      <a:endParaRPr lang="en-GB" noProof="0" dirty="0"/>
                    </a:p>
                  </a:txBody>
                  <a:tcPr marT="91440" marB="9144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3206521"/>
                  </a:ext>
                </a:extLst>
              </a:tr>
              <a:tr h="342376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Samian Sphinx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 This piece of Roman pottery that was decorated with a picture of a sphinx. The sphinx is a symbol commonly found in Ancient Egypt.</a:t>
                      </a:r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This piece was made in </a:t>
                      </a:r>
                      <a:r>
                        <a:rPr lang="en-GB" sz="2000" b="0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Gaul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but is likely inspired by 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Egyptus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Egypt.</a:t>
                      </a:r>
                      <a:endParaRPr lang="en-GB" noProof="0" dirty="0"/>
                    </a:p>
                  </a:txBody>
                  <a:tcPr marT="91440" marB="9144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Coin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: This coin depicts Faustina the Younger and is from 161-176 A.D. Roman coins like this were used across the whole empire.</a:t>
                      </a:r>
                      <a:endParaRPr lang="en-GB" noProof="0" dirty="0"/>
                    </a:p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This coin was likely made in </a:t>
                      </a:r>
                      <a:r>
                        <a:rPr lang="en-GB" sz="20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Central </a:t>
                      </a:r>
                      <a:r>
                        <a:rPr lang="en-GB" sz="2000" b="1" i="1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Italia</a:t>
                      </a: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, which we now call Italy.</a:t>
                      </a:r>
                      <a:endParaRPr lang="en-GB" noProof="0" dirty="0"/>
                    </a:p>
                  </a:txBody>
                  <a:tcPr marT="91440" marB="9144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40558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92B1D08-9557-CFF1-F8D1-83BDAB5B815C}"/>
              </a:ext>
            </a:extLst>
          </p:cNvPr>
          <p:cNvSpPr txBox="1"/>
          <p:nvPr/>
        </p:nvSpPr>
        <p:spPr>
          <a:xfrm>
            <a:off x="10081328" y="8043"/>
            <a:ext cx="1723902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i="1" noProof="0" dirty="0">
                <a:ea typeface="Calibri"/>
                <a:cs typeface="Calibri"/>
              </a:rPr>
              <a:t>Print these A5, cut out and place back-to-back with corresponding photograph</a:t>
            </a:r>
          </a:p>
          <a:p>
            <a:r>
              <a:rPr lang="en-GB" i="1" noProof="0" dirty="0">
                <a:ea typeface="Calibri"/>
                <a:cs typeface="Calibri"/>
              </a:rPr>
              <a:t>before laminating</a:t>
            </a:r>
          </a:p>
        </p:txBody>
      </p:sp>
    </p:spTree>
    <p:extLst>
      <p:ext uri="{BB962C8B-B14F-4D97-AF65-F5344CB8AC3E}">
        <p14:creationId xmlns:p14="http://schemas.microsoft.com/office/powerpoint/2010/main" val="54801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DE0D002E305A478A26EC0865B0D822" ma:contentTypeVersion="16" ma:contentTypeDescription="Create a new document." ma:contentTypeScope="" ma:versionID="510be0cef752f2534a8d4ea6152c8157">
  <xsd:schema xmlns:xsd="http://www.w3.org/2001/XMLSchema" xmlns:xs="http://www.w3.org/2001/XMLSchema" xmlns:p="http://schemas.microsoft.com/office/2006/metadata/properties" xmlns:ns2="0c0b6b2f-c1ca-42d9-8b78-a538fc39b012" xmlns:ns3="53c00b5a-3d91-48e7-ad26-dc942b67381d" targetNamespace="http://schemas.microsoft.com/office/2006/metadata/properties" ma:root="true" ma:fieldsID="7a40673e06867d10ccfcbca62ed2dfbc" ns2:_="" ns3:_="">
    <xsd:import namespace="0c0b6b2f-c1ca-42d9-8b78-a538fc39b012"/>
    <xsd:import namespace="53c00b5a-3d91-48e7-ad26-dc942b6738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b6b2f-c1ca-42d9-8b78-a538fc39b0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e165b64-c7fa-4f9f-bcf6-8217f95dc8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00b5a-3d91-48e7-ad26-dc942b67381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61b4e37-dc60-4190-8c3c-c95445b47850}" ma:internalName="TaxCatchAll" ma:showField="CatchAllData" ma:web="53c00b5a-3d91-48e7-ad26-dc942b6738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0b6b2f-c1ca-42d9-8b78-a538fc39b012">
      <Terms xmlns="http://schemas.microsoft.com/office/infopath/2007/PartnerControls"/>
    </lcf76f155ced4ddcb4097134ff3c332f>
    <TaxCatchAll xmlns="53c00b5a-3d91-48e7-ad26-dc942b67381d" xsi:nil="true"/>
  </documentManagement>
</p:properties>
</file>

<file path=customXml/itemProps1.xml><?xml version="1.0" encoding="utf-8"?>
<ds:datastoreItem xmlns:ds="http://schemas.openxmlformats.org/officeDocument/2006/customXml" ds:itemID="{2F3D3612-7D37-432B-A1D6-9D59BB68B6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b6b2f-c1ca-42d9-8b78-a538fc39b012"/>
    <ds:schemaRef ds:uri="53c00b5a-3d91-48e7-ad26-dc942b6738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BE03ED-9A13-4929-B256-2891FB9F7E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489E9F-8840-4BAE-AD63-9347832FD2D0}">
  <ds:schemaRefs>
    <ds:schemaRef ds:uri="0c0b6b2f-c1ca-42d9-8b78-a538fc39b012"/>
    <ds:schemaRef ds:uri="53c00b5a-3d91-48e7-ad26-dc942b67381d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592</Words>
  <Application>Microsoft Office PowerPoint</Application>
  <PresentationFormat>A4 Paper (210x297 mm)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Where did this come from?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Jessica Elleray</cp:lastModifiedBy>
  <cp:revision>356</cp:revision>
  <dcterms:created xsi:type="dcterms:W3CDTF">2025-09-04T12:29:26Z</dcterms:created>
  <dcterms:modified xsi:type="dcterms:W3CDTF">2026-02-25T09:07:40Z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0x01010083DE0D002E305A478A26EC0865B0D822</vt:lpwstr>
  </property>
  <property fmtid="{D5CDD505-2E9C-101B-9397-08002B2CF9AE}" pid="3" name="MediaServiceImageTags">
    <vt:lpwstr/>
  </property>
</Properties>
</file>